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5" r:id="rId6"/>
    <p:sldId id="278" r:id="rId7"/>
    <p:sldId id="277" r:id="rId8"/>
    <p:sldId id="259" r:id="rId9"/>
    <p:sldId id="274" r:id="rId10"/>
    <p:sldId id="260" r:id="rId11"/>
    <p:sldId id="261" r:id="rId12"/>
    <p:sldId id="262" r:id="rId13"/>
    <p:sldId id="263" r:id="rId14"/>
    <p:sldId id="276" r:id="rId15"/>
    <p:sldId id="280" r:id="rId16"/>
    <p:sldId id="279" r:id="rId17"/>
    <p:sldId id="264" r:id="rId18"/>
    <p:sldId id="265" r:id="rId19"/>
    <p:sldId id="267" r:id="rId20"/>
    <p:sldId id="269" r:id="rId21"/>
    <p:sldId id="270" r:id="rId2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Fatturazione elettronica un obbligo che diventa opportunità… </a:t>
            </a:r>
            <a:r>
              <a:rPr lang="it-IT" b="1" i="1" dirty="0" smtClean="0"/>
              <a:t>volendo</a:t>
            </a:r>
            <a:br>
              <a:rPr lang="it-IT" b="1" i="1" dirty="0" smtClean="0"/>
            </a:b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STUDIO COMMERCIALE GALENA					Vittorio molinari	</a:t>
            </a:r>
          </a:p>
          <a:p>
            <a:r>
              <a:rPr lang="it-IT" dirty="0" smtClean="0"/>
              <a:t>30/11/2018										</a:t>
            </a:r>
            <a:r>
              <a:rPr lang="it-IT" dirty="0" err="1" smtClean="0"/>
              <a:t>monica</a:t>
            </a:r>
            <a:r>
              <a:rPr lang="it-IT" dirty="0" smtClean="0"/>
              <a:t> de sena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061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RIASSUMENDO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159099" y="2627290"/>
            <a:ext cx="9977474" cy="3631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i="1" dirty="0" smtClean="0"/>
              <a:t>Occorre un software per convertire in XML il proprio sistema informatico di fatturazione, oppure per realizzare direttamente in XML la fattura elettronica</a:t>
            </a:r>
          </a:p>
          <a:p>
            <a:r>
              <a:rPr lang="it-IT" sz="2400" b="1" i="1" dirty="0" smtClean="0"/>
              <a:t>Occorre dotarsi di una PEC (meglio se dedicata) e registrarsi sul sito dell’Agenzia delle Entrate per dotarsi di un CODICE DESTINATARIO</a:t>
            </a:r>
          </a:p>
          <a:p>
            <a:r>
              <a:rPr lang="it-IT" sz="2400" b="1" i="1" dirty="0" smtClean="0"/>
              <a:t>Occorre attivare uno o più servizi di «conservazione digitale»</a:t>
            </a:r>
          </a:p>
          <a:p>
            <a:r>
              <a:rPr lang="it-IT" sz="2400" i="1" dirty="0" smtClean="0"/>
              <a:t>Non è obbligatorio firmare digitalmente le FE, ma….</a:t>
            </a:r>
          </a:p>
          <a:p>
            <a:r>
              <a:rPr lang="it-IT" sz="2400" b="1" i="1" dirty="0" smtClean="0"/>
              <a:t>Oppure</a:t>
            </a:r>
            <a:r>
              <a:rPr lang="it-IT" sz="2400" i="1" dirty="0" smtClean="0"/>
              <a:t>, aderire a piattaforme accreditate, che forniranno un CODICE UNIVOCO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4410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Come funziona la trasmissione delle FE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8261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555168" y="2752941"/>
            <a:ext cx="8761413" cy="365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159099" y="2343955"/>
            <a:ext cx="8757268" cy="42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i="1" dirty="0"/>
          </a:p>
        </p:txBody>
      </p:sp>
      <p:sp>
        <p:nvSpPr>
          <p:cNvPr id="7" name="Ovale 6"/>
          <p:cNvSpPr/>
          <p:nvPr/>
        </p:nvSpPr>
        <p:spPr>
          <a:xfrm>
            <a:off x="579549" y="3451538"/>
            <a:ext cx="3052293" cy="1184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FORNITORE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Pentagono regolare 8"/>
          <p:cNvSpPr/>
          <p:nvPr/>
        </p:nvSpPr>
        <p:spPr>
          <a:xfrm>
            <a:off x="4529106" y="3174642"/>
            <a:ext cx="3284112" cy="2176530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SdI</a:t>
            </a:r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/Agenzia Entrate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710483" y="3451537"/>
            <a:ext cx="3052293" cy="11848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CLIENTE</a:t>
            </a:r>
            <a:endParaRPr lang="it-IT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3734873" y="3850783"/>
            <a:ext cx="682581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7920560" y="3850783"/>
            <a:ext cx="682581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5208208" y="3745276"/>
            <a:ext cx="1824938" cy="412124"/>
          </a:xfrm>
          <a:prstGeom prst="rightArrow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CONTROLLO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ccia circolare in su 16"/>
          <p:cNvSpPr/>
          <p:nvPr/>
        </p:nvSpPr>
        <p:spPr>
          <a:xfrm rot="10800000">
            <a:off x="2264898" y="2653046"/>
            <a:ext cx="3291840" cy="798489"/>
          </a:xfrm>
          <a:prstGeom prst="curvedUpArrow">
            <a:avLst>
              <a:gd name="adj1" fmla="val 14062"/>
              <a:gd name="adj2" fmla="val 41600"/>
              <a:gd name="adj3" fmla="val 625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8" name="Freccia circolare in su 17"/>
          <p:cNvSpPr/>
          <p:nvPr/>
        </p:nvSpPr>
        <p:spPr>
          <a:xfrm rot="10800000">
            <a:off x="6785586" y="2653046"/>
            <a:ext cx="3291840" cy="798489"/>
          </a:xfrm>
          <a:prstGeom prst="curvedUpArrow">
            <a:avLst>
              <a:gd name="adj1" fmla="val 14062"/>
              <a:gd name="adj2" fmla="val 41600"/>
              <a:gd name="adj3" fmla="val 625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9" name="Freccia circolare in giù 18"/>
          <p:cNvSpPr/>
          <p:nvPr/>
        </p:nvSpPr>
        <p:spPr>
          <a:xfrm rot="11413551">
            <a:off x="653993" y="4907206"/>
            <a:ext cx="4845197" cy="1570515"/>
          </a:xfrm>
          <a:prstGeom prst="curvedDownArrow">
            <a:avLst>
              <a:gd name="adj1" fmla="val 22559"/>
              <a:gd name="adj2" fmla="val 62719"/>
              <a:gd name="adj3" fmla="val 462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in giù 19"/>
          <p:cNvSpPr/>
          <p:nvPr/>
        </p:nvSpPr>
        <p:spPr>
          <a:xfrm rot="11315885">
            <a:off x="2066846" y="4696969"/>
            <a:ext cx="2947476" cy="926614"/>
          </a:xfrm>
          <a:prstGeom prst="curvedDownArrow">
            <a:avLst>
              <a:gd name="adj1" fmla="val 25000"/>
              <a:gd name="adj2" fmla="val 82524"/>
              <a:gd name="adj3" fmla="val 545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Freccia circolare in giù 20"/>
          <p:cNvSpPr/>
          <p:nvPr/>
        </p:nvSpPr>
        <p:spPr>
          <a:xfrm rot="10047652">
            <a:off x="7068786" y="5043053"/>
            <a:ext cx="3180857" cy="966093"/>
          </a:xfrm>
          <a:prstGeom prst="curvedDownArrow">
            <a:avLst>
              <a:gd name="adj1" fmla="val 25000"/>
              <a:gd name="adj2" fmla="val 82524"/>
              <a:gd name="adj3" fmla="val 545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Disco magnetico 21"/>
          <p:cNvSpPr/>
          <p:nvPr/>
        </p:nvSpPr>
        <p:spPr>
          <a:xfrm>
            <a:off x="420402" y="2082657"/>
            <a:ext cx="1844496" cy="584679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SALVATAGGIO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Freccia in su 24"/>
          <p:cNvSpPr/>
          <p:nvPr/>
        </p:nvSpPr>
        <p:spPr>
          <a:xfrm>
            <a:off x="10774906" y="2682266"/>
            <a:ext cx="458105" cy="76927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su 25"/>
          <p:cNvSpPr/>
          <p:nvPr/>
        </p:nvSpPr>
        <p:spPr>
          <a:xfrm>
            <a:off x="1063473" y="2678393"/>
            <a:ext cx="458105" cy="76927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su 26"/>
          <p:cNvSpPr/>
          <p:nvPr/>
        </p:nvSpPr>
        <p:spPr>
          <a:xfrm>
            <a:off x="5891625" y="2839941"/>
            <a:ext cx="458105" cy="76927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2758932" y="2244059"/>
            <a:ext cx="216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sz="2400" b="1" dirty="0" smtClean="0"/>
              <a:t>ACCETTATA</a:t>
            </a:r>
            <a:endParaRPr lang="it-IT" sz="2400" b="1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7452024" y="2295260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CONSEGNATA</a:t>
            </a:r>
            <a:endParaRPr lang="it-IT" sz="2400" b="1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986103" y="4956587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SCARTATA</a:t>
            </a:r>
            <a:endParaRPr lang="it-IT" sz="2400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8159262" y="5418252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NON CONSEGNATA</a:t>
            </a:r>
            <a:endParaRPr lang="it-IT" sz="2400" b="1" dirty="0"/>
          </a:p>
        </p:txBody>
      </p:sp>
      <p:sp>
        <p:nvSpPr>
          <p:cNvPr id="32" name="Disco magnetico 31"/>
          <p:cNvSpPr/>
          <p:nvPr/>
        </p:nvSpPr>
        <p:spPr>
          <a:xfrm>
            <a:off x="5234468" y="2232669"/>
            <a:ext cx="1844496" cy="584679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SALVATAGGIO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Disco magnetico 32"/>
          <p:cNvSpPr/>
          <p:nvPr/>
        </p:nvSpPr>
        <p:spPr>
          <a:xfrm>
            <a:off x="10104785" y="2047043"/>
            <a:ext cx="1844496" cy="584679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SALVATAGGIO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238039" y="5838704"/>
            <a:ext cx="268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bri" panose="020F0502020204030204" pitchFamily="34" charset="0"/>
              </a:rPr>
              <a:t>NON CONSEGNATA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cxnSp>
        <p:nvCxnSpPr>
          <p:cNvPr id="37" name="Connettore 1 36"/>
          <p:cNvCxnSpPr>
            <a:stCxn id="7" idx="2"/>
          </p:cNvCxnSpPr>
          <p:nvPr/>
        </p:nvCxnSpPr>
        <p:spPr>
          <a:xfrm>
            <a:off x="579549" y="4043967"/>
            <a:ext cx="0" cy="2575774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579549" y="6619741"/>
            <a:ext cx="11183227" cy="0"/>
          </a:xfrm>
          <a:prstGeom prst="line">
            <a:avLst/>
          </a:prstGeom>
          <a:ln w="635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11762776" y="4262907"/>
            <a:ext cx="14497" cy="2356832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5648925" y="6271421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INVIO ORDINARIO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35" name="Freccia in su 34"/>
          <p:cNvSpPr/>
          <p:nvPr/>
        </p:nvSpPr>
        <p:spPr>
          <a:xfrm rot="10800000">
            <a:off x="5982016" y="5039539"/>
            <a:ext cx="458105" cy="76927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Documento multiplo 2"/>
          <p:cNvSpPr/>
          <p:nvPr/>
        </p:nvSpPr>
        <p:spPr>
          <a:xfrm>
            <a:off x="5526000" y="5814166"/>
            <a:ext cx="1651580" cy="58275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CASSETTO</a:t>
            </a:r>
          </a:p>
          <a:p>
            <a:pPr algn="ctr"/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FISCALE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/>
      <p:bldP spid="42" grpId="0"/>
      <p:bldP spid="3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Casistica principale        </a:t>
            </a:r>
            <a:r>
              <a:rPr lang="it-IT" dirty="0" smtClean="0"/>
              <a:t>prima parte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4018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154954" y="2627290"/>
            <a:ext cx="10564328" cy="363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0166" y="2307101"/>
            <a:ext cx="11269116" cy="43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it-IT" sz="2100" b="1" i="1" dirty="0" smtClean="0"/>
              <a:t>Il cliente si è registrato al </a:t>
            </a:r>
            <a:r>
              <a:rPr lang="it-IT" sz="2100" b="1" i="1" dirty="0" err="1" smtClean="0"/>
              <a:t>SdI</a:t>
            </a:r>
            <a:r>
              <a:rPr lang="it-IT" sz="2100" b="1" i="1" dirty="0" smtClean="0"/>
              <a:t> </a:t>
            </a:r>
            <a:r>
              <a:rPr lang="it-IT" sz="2100" i="1" dirty="0" smtClean="0"/>
              <a:t>(ha il codice destinatario): comunica al fornitore di essere registrato, questi come codice univoco indicherà 7 zeri; il </a:t>
            </a:r>
            <a:r>
              <a:rPr lang="it-IT" sz="2100" i="1" dirty="0" err="1" smtClean="0"/>
              <a:t>SdI</a:t>
            </a:r>
            <a:r>
              <a:rPr lang="it-IT" sz="2100" i="1" dirty="0" smtClean="0"/>
              <a:t> provvederà all’inoltro all’indirizzo registrato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100" b="1" i="1" dirty="0" smtClean="0"/>
              <a:t>Il cliente non si è registrato al </a:t>
            </a:r>
            <a:r>
              <a:rPr lang="it-IT" sz="2100" b="1" i="1" dirty="0" err="1" smtClean="0"/>
              <a:t>SdI</a:t>
            </a:r>
            <a:r>
              <a:rPr lang="it-IT" sz="2100" i="1" dirty="0" smtClean="0"/>
              <a:t>: dovrà comunicare al fornitore la propria PEC o il proprio Codice Univoco (7 cifre della piattaforma HUB)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100" b="1" i="1" dirty="0" smtClean="0"/>
              <a:t>Il cliente è in regime agevolato o è produttore agricolo</a:t>
            </a:r>
            <a:r>
              <a:rPr lang="it-IT" sz="2100" i="1" dirty="0" smtClean="0"/>
              <a:t>: il fornitore inserirà come Codice destinatario 7 zeri, </a:t>
            </a:r>
            <a:r>
              <a:rPr lang="it-IT" sz="2100" i="1" dirty="0" err="1" smtClean="0"/>
              <a:t>SdI</a:t>
            </a:r>
            <a:r>
              <a:rPr lang="it-IT" sz="2100" i="1" dirty="0" smtClean="0"/>
              <a:t> la metterà a disposizione nel cassetto fiscale del cliente, mentre il fornitore informerà il cliente dell’emissione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100" b="1" i="1" dirty="0" smtClean="0"/>
              <a:t>Il cliente è un consumatore finale</a:t>
            </a:r>
            <a:r>
              <a:rPr lang="it-IT" sz="2100" i="1" dirty="0"/>
              <a:t>: il fornitore inserirà come Codice destinatario 7 </a:t>
            </a:r>
            <a:r>
              <a:rPr lang="it-IT" sz="2100" i="1" dirty="0" smtClean="0"/>
              <a:t>zeri</a:t>
            </a:r>
            <a:r>
              <a:rPr lang="it-IT" sz="2100" i="1" dirty="0"/>
              <a:t>, </a:t>
            </a:r>
            <a:r>
              <a:rPr lang="it-IT" sz="2100" i="1" dirty="0" err="1"/>
              <a:t>SdI</a:t>
            </a:r>
            <a:r>
              <a:rPr lang="it-IT" sz="2100" i="1" dirty="0"/>
              <a:t> la metterà a disposizione nel cassetto fiscale del cliente, mentre il fornitore </a:t>
            </a:r>
            <a:r>
              <a:rPr lang="it-IT" sz="2100" i="1" dirty="0" smtClean="0"/>
              <a:t>dovrà consegnare al cliente una copia cartacea o PDF</a:t>
            </a:r>
            <a:endParaRPr lang="it-IT" sz="2100" b="1" i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50166" y="2283820"/>
            <a:ext cx="11269116" cy="43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it-IT" sz="2100" b="1" i="1" dirty="0"/>
          </a:p>
        </p:txBody>
      </p:sp>
    </p:spTree>
    <p:extLst>
      <p:ext uri="{BB962C8B-B14F-4D97-AF65-F5344CB8AC3E}">
        <p14:creationId xmlns:p14="http://schemas.microsoft.com/office/powerpoint/2010/main" val="18261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086326" cy="728480"/>
          </a:xfrm>
        </p:spPr>
        <p:txBody>
          <a:bodyPr/>
          <a:lstStyle/>
          <a:p>
            <a:r>
              <a:rPr lang="it-IT" b="1" dirty="0"/>
              <a:t>Casistica principale        </a:t>
            </a:r>
            <a:r>
              <a:rPr lang="it-IT" dirty="0" smtClean="0"/>
              <a:t>seconda </a:t>
            </a:r>
            <a:r>
              <a:rPr lang="it-IT" dirty="0"/>
              <a:t>parte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159099" y="2627290"/>
            <a:ext cx="8757268" cy="363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0166" y="2283820"/>
            <a:ext cx="11269116" cy="43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it-IT" sz="2100" b="1" i="1" dirty="0" smtClean="0"/>
              <a:t>Il cliente ha un sistema di ricezione non funzionante</a:t>
            </a:r>
            <a:r>
              <a:rPr lang="it-IT" sz="2100" i="1" dirty="0" smtClean="0"/>
              <a:t>: il </a:t>
            </a:r>
            <a:r>
              <a:rPr lang="it-IT" sz="2100" i="1" dirty="0" err="1" smtClean="0"/>
              <a:t>SdI</a:t>
            </a:r>
            <a:r>
              <a:rPr lang="it-IT" sz="2100" i="1" dirty="0" smtClean="0"/>
              <a:t> metterà a disposizione del cliente la fattura (cassetto fiscale) e comunicherà al fornitore la mancata consegna, questi si attiverà per comunicare per iscritto tale situazione al cliente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100" b="1" i="1" dirty="0" smtClean="0"/>
              <a:t>Il cliente non ha comunicato il proprio recapito</a:t>
            </a:r>
            <a:r>
              <a:rPr lang="it-IT" sz="2100" i="1" dirty="0" smtClean="0"/>
              <a:t>: il fornitore indicherà come Codice destinatario </a:t>
            </a:r>
            <a:r>
              <a:rPr lang="it-IT" sz="2100" i="1" dirty="0"/>
              <a:t>7 zeri; il </a:t>
            </a:r>
            <a:r>
              <a:rPr lang="it-IT" sz="2100" i="1" dirty="0" err="1"/>
              <a:t>SdI</a:t>
            </a:r>
            <a:r>
              <a:rPr lang="it-IT" sz="2100" i="1" dirty="0"/>
              <a:t> metterà a disposizione del cliente la fattura (cassetto </a:t>
            </a:r>
            <a:r>
              <a:rPr lang="it-IT" sz="2100" i="1" dirty="0" smtClean="0"/>
              <a:t>fiscale), mentre il fornitore </a:t>
            </a:r>
            <a:r>
              <a:rPr lang="it-IT" sz="2100" i="1" dirty="0"/>
              <a:t>si attiverà per comunicare per iscritto </a:t>
            </a:r>
            <a:r>
              <a:rPr lang="it-IT" sz="2100" i="1" dirty="0" smtClean="0"/>
              <a:t>l’emissione della fattura </a:t>
            </a:r>
            <a:r>
              <a:rPr lang="it-IT" sz="2100" i="1" dirty="0"/>
              <a:t>al </a:t>
            </a:r>
            <a:r>
              <a:rPr lang="it-IT" sz="2100" i="1" dirty="0" smtClean="0"/>
              <a:t>cliente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100" b="1" i="1" dirty="0" smtClean="0"/>
              <a:t>Il cliente è un soggetto straniero</a:t>
            </a:r>
            <a:r>
              <a:rPr lang="it-IT" sz="2100" i="1" dirty="0" smtClean="0"/>
              <a:t>: il fornitore potrà emettere una fattura cartacea o PDF, ma se vorrà evitare lo «</a:t>
            </a:r>
            <a:r>
              <a:rPr lang="it-IT" sz="2100" i="1" dirty="0" err="1" smtClean="0"/>
              <a:t>spesometro</a:t>
            </a:r>
            <a:r>
              <a:rPr lang="it-IT" sz="2100" i="1" dirty="0" smtClean="0"/>
              <a:t>» trasmetterà al </a:t>
            </a:r>
            <a:r>
              <a:rPr lang="it-IT" sz="2100" i="1" dirty="0" err="1" smtClean="0"/>
              <a:t>SdI</a:t>
            </a:r>
            <a:r>
              <a:rPr lang="it-IT" sz="2100" i="1" dirty="0" smtClean="0"/>
              <a:t> una fattura elettronica indicando come Codice destinatario 7 X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it-IT" sz="2100" b="1" i="1" dirty="0" smtClean="0"/>
              <a:t>Il fornitore non ha inoltrato la fattura elettronica a mezzo </a:t>
            </a:r>
            <a:r>
              <a:rPr lang="it-IT" sz="2100" b="1" i="1" dirty="0" err="1" smtClean="0"/>
              <a:t>SdI</a:t>
            </a:r>
            <a:r>
              <a:rPr lang="it-IT" sz="2100" i="1" dirty="0" smtClean="0"/>
              <a:t>: il cliente, al fine di evitare sanzioni, emetterà un’autofattura elettronica che invierà al </a:t>
            </a:r>
            <a:r>
              <a:rPr lang="it-IT" sz="2100" i="1" dirty="0" err="1" smtClean="0"/>
              <a:t>SdI</a:t>
            </a:r>
            <a:r>
              <a:rPr lang="it-IT" sz="2100" i="1" dirty="0" smtClean="0"/>
              <a:t> (TD20)</a:t>
            </a:r>
            <a:endParaRPr lang="it-IT" sz="2100" b="1" i="1" dirty="0"/>
          </a:p>
          <a:p>
            <a:pPr marL="457200" indent="-457200">
              <a:buFont typeface="+mj-lt"/>
              <a:buAutoNum type="arabicPeriod" startAt="5"/>
            </a:pPr>
            <a:endParaRPr lang="it-IT" sz="2100" b="1" i="1" dirty="0"/>
          </a:p>
        </p:txBody>
      </p:sp>
    </p:spTree>
    <p:extLst>
      <p:ext uri="{BB962C8B-B14F-4D97-AF65-F5344CB8AC3E}">
        <p14:creationId xmlns:p14="http://schemas.microsoft.com/office/powerpoint/2010/main" val="93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Modalità operative cliente / studio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algn="ctr"/>
            <a:endParaRPr lang="it-IT" dirty="0" smtClean="0"/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68923" y="2603499"/>
            <a:ext cx="10708593" cy="3742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it-IT" sz="2000" dirty="0" smtClean="0"/>
          </a:p>
        </p:txBody>
      </p:sp>
      <p:sp>
        <p:nvSpPr>
          <p:cNvPr id="6" name="Disco magnetico 5"/>
          <p:cNvSpPr/>
          <p:nvPr/>
        </p:nvSpPr>
        <p:spPr>
          <a:xfrm>
            <a:off x="4267200" y="3516924"/>
            <a:ext cx="2883877" cy="13598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PIATTAFORMA DIGITALE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5527430" y="4982308"/>
            <a:ext cx="363415" cy="55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singolo angolo ritagliato 7"/>
          <p:cNvSpPr/>
          <p:nvPr/>
        </p:nvSpPr>
        <p:spPr>
          <a:xfrm>
            <a:off x="4126522" y="5638801"/>
            <a:ext cx="3165231" cy="70740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EMISSIONE FATTURE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5459804" y="2883878"/>
            <a:ext cx="363415" cy="550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singolo angolo ritagliato 9"/>
          <p:cNvSpPr/>
          <p:nvPr/>
        </p:nvSpPr>
        <p:spPr>
          <a:xfrm>
            <a:off x="4126522" y="2141302"/>
            <a:ext cx="3165231" cy="70740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RICEZIONE FATTURE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Ciclo passivo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50985" y="3622431"/>
            <a:ext cx="2883877" cy="1289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CLIENTE STUDIO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Ciclo attivo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94431" y="3587262"/>
            <a:ext cx="2883877" cy="1289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STUDIO GALENA</a:t>
            </a:r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>
            <a:stCxn id="11" idx="6"/>
          </p:cNvCxnSpPr>
          <p:nvPr/>
        </p:nvCxnSpPr>
        <p:spPr>
          <a:xfrm>
            <a:off x="3434862" y="4267201"/>
            <a:ext cx="832338" cy="0"/>
          </a:xfrm>
          <a:prstGeom prst="straightConnector1">
            <a:avLst/>
          </a:prstGeom>
          <a:ln w="63500" cmpd="sng"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12" idx="2"/>
          </p:cNvCxnSpPr>
          <p:nvPr/>
        </p:nvCxnSpPr>
        <p:spPr>
          <a:xfrm flipV="1">
            <a:off x="7151077" y="4232032"/>
            <a:ext cx="1043354" cy="35169"/>
          </a:xfrm>
          <a:prstGeom prst="straightConnector1">
            <a:avLst/>
          </a:prstGeom>
          <a:ln w="63500" cmpd="sng"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Modalità operative cliente / studio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algn="ctr"/>
            <a:endParaRPr lang="it-IT" dirty="0" smtClean="0"/>
          </a:p>
          <a:p>
            <a:pPr marL="0" indent="0" algn="ctr">
              <a:buNone/>
            </a:pPr>
            <a:endParaRPr lang="it-IT" sz="3200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68923" y="2603499"/>
            <a:ext cx="10708593" cy="37427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/>
              <a:t>CICLO ATTIVO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preferibile che il cliente sia autonomo al 100% nell’emissione delle fatture.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</a:t>
            </a:r>
            <a:r>
              <a:rPr lang="it-IT" sz="2000" b="1" dirty="0" smtClean="0"/>
              <a:t>in genere</a:t>
            </a:r>
            <a:r>
              <a:rPr lang="it-IT" sz="2000" dirty="0" smtClean="0"/>
              <a:t> possibile mantenere l’attuale software utilizzato per la fatturazione, previa verifica della fattibilità di aggancio sulla nostra piattaforma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preferibile che il cliente adotti la nostra piattaforma, mentre è indispensabile che qualsiasi sia il software usato dal cliente, questo sia facilmente acquisibile dal nostro sistema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possibile caricare sulla nostra piattaforma le attuali anagrafiche dei clienti finali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possibile, utilizzando la nostra piattaforma, intervenire direttamente in assistenza, oppure, in caso di necessità, sostituirci al cliente</a:t>
            </a:r>
          </a:p>
        </p:txBody>
      </p:sp>
    </p:spTree>
    <p:extLst>
      <p:ext uri="{BB962C8B-B14F-4D97-AF65-F5344CB8AC3E}">
        <p14:creationId xmlns:p14="http://schemas.microsoft.com/office/powerpoint/2010/main" val="20482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Modalità operative cliente / 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/>
              <a:t>CICLO PASSIVO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dirty="0" smtClean="0"/>
              <a:t>E</a:t>
            </a:r>
            <a:r>
              <a:rPr lang="it-IT" sz="2000" dirty="0" smtClean="0"/>
              <a:t>’ preferibile che il cliente adotti la nostra piattaforma, questa gli è pienamente accessibile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Qualora adotti una propria autonoma modalità, è per noi fondamentale la possibilità di ricevere periodicamente in modalità massiva le fatture che andranno registrate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E’ preferibile, quando spetta a noi la registrazione, che ci venga tempestivamente segnalata ogni informazione che porterà ad azioni integrative di quella determinata fattura di acquisto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1474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0881" y="947920"/>
            <a:ext cx="9860259" cy="728480"/>
          </a:xfrm>
        </p:spPr>
        <p:txBody>
          <a:bodyPr/>
          <a:lstStyle/>
          <a:p>
            <a:pPr algn="ctr"/>
            <a:r>
              <a:rPr lang="it-IT" b="1" dirty="0" smtClean="0"/>
              <a:t>Servizi messi a disposizione dall’Agenzia E.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>
                <a:solidFill>
                  <a:schemeClr val="tx1"/>
                </a:solidFill>
              </a:rPr>
              <a:t>tutti gratuiti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40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68923" y="2264625"/>
            <a:ext cx="11263532" cy="421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i="1" dirty="0"/>
              <a:t>✓	</a:t>
            </a:r>
            <a:r>
              <a:rPr lang="it-IT" sz="1600" b="1" i="1" dirty="0"/>
              <a:t>Software installabile su PC per la predisposizione delle fatture elettroniche</a:t>
            </a:r>
            <a:r>
              <a:rPr lang="it-IT" sz="1600" i="1" dirty="0"/>
              <a:t>.</a:t>
            </a:r>
          </a:p>
          <a:p>
            <a:pPr marL="0" indent="0">
              <a:buNone/>
            </a:pPr>
            <a:r>
              <a:rPr lang="it-IT" sz="1600" i="1" dirty="0"/>
              <a:t>✓	Procedura web (accessibile tramite </a:t>
            </a:r>
            <a:r>
              <a:rPr lang="it-IT" sz="1600" i="1" dirty="0" smtClean="0"/>
              <a:t>SPID, </a:t>
            </a:r>
            <a:r>
              <a:rPr lang="it-IT" sz="1600" i="1" dirty="0" err="1"/>
              <a:t>Fisconline</a:t>
            </a:r>
            <a:r>
              <a:rPr lang="it-IT" sz="1600" i="1" dirty="0"/>
              <a:t>/Entratel e CNS) ed </a:t>
            </a:r>
            <a:r>
              <a:rPr lang="it-IT" sz="1600" i="1" dirty="0" err="1"/>
              <a:t>APPiOS</a:t>
            </a:r>
            <a:r>
              <a:rPr lang="it-IT" sz="1600" i="1" dirty="0"/>
              <a:t>/</a:t>
            </a:r>
            <a:r>
              <a:rPr lang="it-IT" sz="1600" i="1" dirty="0" err="1"/>
              <a:t>Android</a:t>
            </a:r>
            <a:r>
              <a:rPr lang="it-IT" sz="1600" i="1" dirty="0"/>
              <a:t> (accessibile tramite </a:t>
            </a:r>
            <a:r>
              <a:rPr lang="it-IT" sz="1600" i="1" dirty="0" err="1"/>
              <a:t>Fisconline</a:t>
            </a:r>
            <a:r>
              <a:rPr lang="it-IT" sz="1600" i="1" dirty="0"/>
              <a:t>/Entratel ) </a:t>
            </a:r>
            <a:r>
              <a:rPr lang="it-IT" sz="1600" b="1" i="1" dirty="0"/>
              <a:t>per la predisposizione e trasmissione delle fatture al </a:t>
            </a:r>
            <a:r>
              <a:rPr lang="it-IT" sz="1600" b="1" i="1" dirty="0" err="1"/>
              <a:t>Sdl</a:t>
            </a:r>
            <a:r>
              <a:rPr lang="it-IT" sz="1600" i="1" dirty="0"/>
              <a:t>.</a:t>
            </a:r>
          </a:p>
          <a:p>
            <a:pPr marL="0" indent="0">
              <a:buNone/>
            </a:pPr>
            <a:r>
              <a:rPr lang="it-IT" sz="1600" i="1" dirty="0"/>
              <a:t>✓	</a:t>
            </a:r>
            <a:r>
              <a:rPr lang="it-IT" sz="1600" b="1" i="1" dirty="0"/>
              <a:t>Servizio web di generazione di un QR Code </a:t>
            </a:r>
            <a:r>
              <a:rPr lang="it-IT" sz="1600" i="1" dirty="0"/>
              <a:t>utile per l'acquisizione automatica delle informazioni anagrafiche IVA del cessionario/committente e del relativo "indirizzo telematico" ed APP </a:t>
            </a:r>
            <a:r>
              <a:rPr lang="it-IT" sz="1600" i="1" dirty="0" err="1"/>
              <a:t>iOS</a:t>
            </a:r>
            <a:r>
              <a:rPr lang="it-IT" sz="1600" i="1" dirty="0"/>
              <a:t>/</a:t>
            </a:r>
            <a:r>
              <a:rPr lang="it-IT" sz="1600" i="1" dirty="0" err="1"/>
              <a:t>Android</a:t>
            </a:r>
            <a:r>
              <a:rPr lang="it-IT" sz="1600" i="1" dirty="0"/>
              <a:t> in grado anche di leggere il QR Code, nonché un software "stand alone" per PC.</a:t>
            </a:r>
          </a:p>
          <a:p>
            <a:pPr marL="0" indent="0">
              <a:buNone/>
            </a:pPr>
            <a:r>
              <a:rPr lang="it-IT" sz="1600" i="1" dirty="0"/>
              <a:t>✓	</a:t>
            </a:r>
            <a:r>
              <a:rPr lang="it-IT" sz="1600" b="1" i="1" dirty="0"/>
              <a:t>Servizio di registrazione mediante il quale il cessionario/committente </a:t>
            </a:r>
            <a:r>
              <a:rPr lang="it-IT" sz="1600" i="1" dirty="0"/>
              <a:t>(oppure intermediario art.3 co.3 DPR 322/98) </a:t>
            </a:r>
            <a:r>
              <a:rPr lang="it-IT" sz="1600" b="1" i="1" dirty="0"/>
              <a:t>può indicare al </a:t>
            </a:r>
            <a:r>
              <a:rPr lang="it-IT" sz="1600" b="1" i="1" dirty="0" err="1"/>
              <a:t>Sdl</a:t>
            </a:r>
            <a:r>
              <a:rPr lang="it-IT" sz="1600" b="1" i="1" dirty="0"/>
              <a:t> l'indirizzo telematico preferito per la ricezione dei file</a:t>
            </a:r>
            <a:r>
              <a:rPr lang="it-IT" sz="1600" i="1" dirty="0"/>
              <a:t>.</a:t>
            </a:r>
          </a:p>
          <a:p>
            <a:pPr marL="0" indent="0">
              <a:buNone/>
            </a:pPr>
            <a:r>
              <a:rPr lang="it-IT" sz="1600" i="1" dirty="0"/>
              <a:t>✓	</a:t>
            </a:r>
            <a:r>
              <a:rPr lang="it-IT" sz="1600" b="1" i="1" dirty="0"/>
              <a:t>Messa a disposizione delle fatture elettroniche per ricerca, consultazione</a:t>
            </a:r>
            <a:r>
              <a:rPr lang="it-IT" sz="1600" i="1" dirty="0"/>
              <a:t> ed acquisizione nell'area riservata del sito dell'Agenzia delle Entrate di duplicato informatico delle fatture emesse e ricevute e disponibili sino al 31 dicembre dell'anno successivo a quello di ricezione da parte del </a:t>
            </a:r>
            <a:r>
              <a:rPr lang="it-IT" sz="1600" i="1" dirty="0" err="1"/>
              <a:t>Sdl</a:t>
            </a:r>
            <a:r>
              <a:rPr lang="it-IT" sz="1600" i="1" dirty="0"/>
              <a:t>.</a:t>
            </a:r>
          </a:p>
          <a:p>
            <a:pPr marL="0" indent="0">
              <a:buNone/>
            </a:pPr>
            <a:r>
              <a:rPr lang="it-IT" sz="1600" i="1" dirty="0"/>
              <a:t>✓	</a:t>
            </a:r>
            <a:r>
              <a:rPr lang="it-IT" sz="1600" b="1" i="1" dirty="0"/>
              <a:t>Servizio gratuito di conservazione digitale delle fatture elettroniche </a:t>
            </a:r>
            <a:r>
              <a:rPr lang="it-IT" sz="1600" i="1" dirty="0"/>
              <a:t>previa adesione all'accordo di servizio pubblicato nell'area riservata del sito dell'Agenzia delle Entrate secondo le norme di cui al DMEF 17.6.2014 e DPCM 3.12.2013</a:t>
            </a:r>
            <a:r>
              <a:rPr lang="it-IT" sz="1600" i="1" dirty="0" smtClean="0"/>
              <a:t>. </a:t>
            </a:r>
            <a:r>
              <a:rPr lang="it-IT" sz="1600" i="1" u="sng" dirty="0" smtClean="0"/>
              <a:t>Questo servizio non consente la conservazione di allegati alla fattura elettronica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37774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6604" y="947920"/>
            <a:ext cx="9439422" cy="728480"/>
          </a:xfrm>
        </p:spPr>
        <p:txBody>
          <a:bodyPr/>
          <a:lstStyle/>
          <a:p>
            <a:r>
              <a:rPr lang="it-IT" b="1" dirty="0"/>
              <a:t>Semplificazioni amministrative e contabili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527538" y="2297723"/>
            <a:ext cx="11113477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/>
              <a:t>Dal 1° gennaio 2019 è abrogato lo spesometro </a:t>
            </a:r>
            <a:r>
              <a:rPr lang="it-IT" dirty="0" smtClean="0"/>
              <a:t>(</a:t>
            </a:r>
            <a:r>
              <a:rPr lang="it-IT" i="1" dirty="0" smtClean="0"/>
              <a:t>entro il 28/02/2019 deve comunque essere inviato il 3° e 4° trimestre 2018</a:t>
            </a:r>
            <a:r>
              <a:rPr lang="it-IT" dirty="0" smtClean="0"/>
              <a:t>)</a:t>
            </a:r>
            <a:endParaRPr lang="it-IT" sz="2000" dirty="0" smtClean="0"/>
          </a:p>
          <a:p>
            <a:r>
              <a:rPr lang="it-IT" sz="2000" dirty="0" smtClean="0"/>
              <a:t>Per i contribuenti che garantiranno la tracciabilità degli incassi superiori a 500 €, si riduce di 2 ANNNI i termini di prescrizione (</a:t>
            </a:r>
            <a:r>
              <a:rPr lang="it-IT" dirty="0" smtClean="0"/>
              <a:t>attualmente 4 per IVA e % per imposte dirette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Ai professionisti  e alle imprese in contabilità semplificata, prossimamente, l’Agenzia metterà a disposizione: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 smtClean="0"/>
              <a:t>Una bozza di liquidazione 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 smtClean="0"/>
              <a:t>Una bozza di dichiarazione IVA e dichiarazione dei redditi, con allegati prospetti che documentano i valori lì indicati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 smtClean="0"/>
              <a:t>Bozze degli F24 per i versamenti, compensazioni, rimborsi delle imposte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dirty="0" smtClean="0"/>
              <a:t>Per chi si avvarrà di tali proposte, sarà esonerato dalla tenuta dei registri IVA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7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241071" cy="728480"/>
          </a:xfrm>
        </p:spPr>
        <p:txBody>
          <a:bodyPr/>
          <a:lstStyle/>
          <a:p>
            <a:r>
              <a:rPr lang="it-IT" b="1" dirty="0" smtClean="0"/>
              <a:t>Le nostre proposte operative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2363372"/>
            <a:ext cx="11727766" cy="4149970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Incontro per l’esame della miglior soluzione organizzativa </a:t>
            </a:r>
            <a:r>
              <a:rPr lang="it-IT" b="1" dirty="0" smtClean="0"/>
              <a:t>(entro novembre)</a:t>
            </a:r>
          </a:p>
          <a:p>
            <a:r>
              <a:rPr lang="it-IT" sz="2400" dirty="0"/>
              <a:t>Messa a disposizione di una piattaforma per l’emissione e la ricezione delle fatture </a:t>
            </a:r>
            <a:r>
              <a:rPr lang="it-IT" sz="2400" dirty="0" smtClean="0"/>
              <a:t>elettroniche, con accordi di gestione </a:t>
            </a:r>
            <a:r>
              <a:rPr lang="it-IT" b="1" dirty="0"/>
              <a:t>(entro novembre</a:t>
            </a:r>
            <a:r>
              <a:rPr lang="it-IT" b="1" dirty="0" smtClean="0"/>
              <a:t>)</a:t>
            </a:r>
          </a:p>
          <a:p>
            <a:r>
              <a:rPr lang="it-IT" sz="2400" dirty="0" smtClean="0"/>
              <a:t>Autorizzazione privacy e delega alla registrazione allo </a:t>
            </a:r>
            <a:r>
              <a:rPr lang="it-IT" sz="2400" dirty="0" err="1" smtClean="0"/>
              <a:t>SdI</a:t>
            </a:r>
            <a:r>
              <a:rPr lang="it-IT" sz="2400" dirty="0" smtClean="0"/>
              <a:t> </a:t>
            </a:r>
            <a:r>
              <a:rPr lang="it-IT" sz="1900" b="1" dirty="0"/>
              <a:t>(entro </a:t>
            </a:r>
            <a:r>
              <a:rPr lang="it-IT" sz="1900" b="1" dirty="0" smtClean="0"/>
              <a:t>dicembre)</a:t>
            </a:r>
            <a:endParaRPr lang="it-IT" sz="2400" dirty="0" smtClean="0"/>
          </a:p>
          <a:p>
            <a:pPr lvl="0">
              <a:buClr>
                <a:srgbClr val="F5A408"/>
              </a:buClr>
            </a:pPr>
            <a:r>
              <a:rPr lang="it-IT" sz="2400" dirty="0" smtClean="0"/>
              <a:t>Autorizzazione attivazione PEC e Codice destinatario </a:t>
            </a:r>
            <a:r>
              <a:rPr lang="it-IT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(entro dicembre</a:t>
            </a:r>
            <a:r>
              <a:rPr lang="it-IT" sz="19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it-IT" sz="2400" dirty="0" smtClean="0"/>
          </a:p>
          <a:p>
            <a:pPr lvl="0">
              <a:buClr>
                <a:srgbClr val="F5A408"/>
              </a:buClr>
            </a:pPr>
            <a:r>
              <a:rPr lang="it-IT" sz="2400" dirty="0"/>
              <a:t>Autorizzazione attivazione</a:t>
            </a:r>
            <a:r>
              <a:rPr lang="it-IT" sz="2400" dirty="0" smtClean="0"/>
              <a:t> accesso cassetto fiscale (e previdenziale)</a:t>
            </a:r>
            <a:r>
              <a:rPr lang="it-IT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(entro dicembre</a:t>
            </a:r>
            <a:r>
              <a:rPr lang="it-IT" sz="19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it-IT" sz="2400" dirty="0" smtClean="0"/>
          </a:p>
          <a:p>
            <a:pPr lvl="0">
              <a:buClr>
                <a:srgbClr val="F5A408"/>
              </a:buClr>
            </a:pPr>
            <a:r>
              <a:rPr lang="it-IT" sz="2400" dirty="0"/>
              <a:t>Autorizzazione attivazione </a:t>
            </a:r>
            <a:r>
              <a:rPr lang="it-IT" sz="2400" dirty="0" smtClean="0"/>
              <a:t>conservazione digitale Agenzia entrate </a:t>
            </a:r>
            <a:r>
              <a:rPr lang="it-IT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(entro dicembre</a:t>
            </a:r>
            <a:r>
              <a:rPr lang="it-IT" sz="19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it-IT" sz="2400" dirty="0" smtClean="0"/>
          </a:p>
          <a:p>
            <a:pPr lvl="0">
              <a:buClr>
                <a:srgbClr val="F5A408"/>
              </a:buClr>
            </a:pPr>
            <a:r>
              <a:rPr lang="it-IT" sz="2400" dirty="0" smtClean="0"/>
              <a:t>Collaborazione all’invio comunicazioni ai fornitori </a:t>
            </a:r>
            <a:r>
              <a:rPr lang="it-IT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(entro dicembre</a:t>
            </a:r>
            <a:r>
              <a:rPr lang="it-IT" sz="19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it-IT" sz="2400" dirty="0" smtClean="0"/>
          </a:p>
          <a:p>
            <a:pPr lvl="0">
              <a:buClr>
                <a:srgbClr val="F5A408"/>
              </a:buClr>
            </a:pPr>
            <a:r>
              <a:rPr lang="it-IT" sz="2400" dirty="0" smtClean="0"/>
              <a:t>Formazione e fase di test vostra operatività </a:t>
            </a:r>
            <a:r>
              <a:rPr lang="it-IT" sz="19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(entro dicembre</a:t>
            </a:r>
            <a:r>
              <a:rPr lang="it-IT" sz="19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it-IT" sz="2400" dirty="0" smtClean="0"/>
          </a:p>
          <a:p>
            <a:r>
              <a:rPr lang="it-IT" sz="2400" dirty="0" smtClean="0"/>
              <a:t>Autorizzazione alla registrazione massiva ciclo attivo e passivo</a:t>
            </a:r>
          </a:p>
          <a:p>
            <a:endParaRPr lang="it-IT" b="1" dirty="0"/>
          </a:p>
          <a:p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940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Non è di carta, ma com’è?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9967971" cy="3707148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Non è di carta</a:t>
            </a:r>
          </a:p>
          <a:p>
            <a:r>
              <a:rPr lang="it-IT" sz="2400" dirty="0" smtClean="0"/>
              <a:t>Non è un formato immediatamente leggibile, tipo PDF</a:t>
            </a:r>
          </a:p>
          <a:p>
            <a:endParaRPr lang="it-IT" sz="2400" dirty="0"/>
          </a:p>
          <a:p>
            <a:r>
              <a:rPr lang="it-IT" sz="2400" dirty="0" smtClean="0"/>
              <a:t>Il formato è XML, cioè un formato utile solo per software dedicati; può derivare da altri formati ed essere ritrasformato in altri. </a:t>
            </a:r>
          </a:p>
          <a:p>
            <a:r>
              <a:rPr lang="it-IT" sz="2400" dirty="0"/>
              <a:t>P</a:t>
            </a:r>
            <a:r>
              <a:rPr lang="it-IT" sz="2400" dirty="0" smtClean="0"/>
              <a:t>otremo avere la fattura in un formato leggibile, PDF, ma cominciamo a perdere l’abitudine di stamparla e usarla come siamo abituati.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47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OPPORTUNITA’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64234" y="2419642"/>
            <a:ext cx="11727766" cy="423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 smtClean="0"/>
              <a:t>Il processo, una volta a regime (3-6 mesi?), dovrebbe manifestare le proprie economicità: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minor tempo per fatturazione e invio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minor tempo con eliminazione spesometro (da subito), ma soprattutto registri IVA, liquidazione, dichiarazione annuale (fra 12-18 mesi)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minori costi operativi e materiali,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informazioni più tempestive,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maggiori e migliori informazioni, 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possibilità di elaborazioni statistiche, commerciali e finanziarie</a:t>
            </a:r>
          </a:p>
          <a:p>
            <a:pPr marL="514350" indent="-514350">
              <a:buFont typeface="+mj-lt"/>
              <a:buAutoNum type="romanUcPeriod"/>
            </a:pPr>
            <a:r>
              <a:rPr lang="it-IT" sz="2200" dirty="0" smtClean="0"/>
              <a:t>condizioni di miglior favore per accertamenti fiscali</a:t>
            </a:r>
          </a:p>
          <a:p>
            <a:pPr marL="514350" indent="-514350">
              <a:buFont typeface="+mj-lt"/>
              <a:buAutoNum type="romanUcPeriod"/>
            </a:pPr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28398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Come andrà a finire?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8261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973015" y="2419642"/>
            <a:ext cx="9906000" cy="423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Nel breve periodo emergeranno limiti digitali nell’organizzazione delle imprese, del nostro studio, dell’Agenzia delle entrate: </a:t>
            </a:r>
            <a:r>
              <a:rPr lang="it-IT" sz="2400" i="1" dirty="0" smtClean="0"/>
              <a:t>sarà dura</a:t>
            </a:r>
            <a:r>
              <a:rPr lang="it-IT" sz="2200" i="1" dirty="0" smtClean="0"/>
              <a:t>!</a:t>
            </a:r>
          </a:p>
          <a:p>
            <a:r>
              <a:rPr lang="it-IT" sz="2200" dirty="0" smtClean="0"/>
              <a:t>Nel medio e lungo periodo ci saranno procedure più formali e nello stesso tempo più semplici e lineari.</a:t>
            </a:r>
          </a:p>
          <a:p>
            <a:r>
              <a:rPr lang="it-IT" sz="2200" dirty="0" smtClean="0"/>
              <a:t>Crescerà la familiarità con il mondo digitale</a:t>
            </a:r>
          </a:p>
          <a:p>
            <a:endParaRPr lang="it-IT" sz="2200" dirty="0"/>
          </a:p>
          <a:p>
            <a:endParaRPr lang="it-IT" sz="2200" dirty="0" smtClean="0"/>
          </a:p>
          <a:p>
            <a:pPr marL="0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   </a:t>
            </a:r>
            <a:r>
              <a:rPr lang="it-IT" sz="3600" b="1" dirty="0" smtClean="0"/>
              <a:t>….. E se son rose, fioriranno  </a:t>
            </a:r>
          </a:p>
          <a:p>
            <a:pPr marL="514350" indent="-514350">
              <a:buFont typeface="+mj-lt"/>
              <a:buAutoNum type="romanUcPeriod"/>
            </a:pPr>
            <a:endParaRPr lang="it-IT" sz="2200" dirty="0" smtClean="0"/>
          </a:p>
        </p:txBody>
      </p:sp>
      <p:pic>
        <p:nvPicPr>
          <p:cNvPr id="1026" name="Picture 2" descr="C:\Users\vittorio\AppData\Local\Microsoft\Windows\Temporary Internet Files\Content.IE5\0EGATK6J\Mary_Rose_albury_botanical_garde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4332804"/>
            <a:ext cx="3480732" cy="2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Chi è obbligato e chi è esentato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22562" cy="3674470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Tutti i soggetti con partita IVA sono tenuti, dal 1° gennaio 2019, ad emettere fatture elettroniche sia verso altri soggetti IVA, </a:t>
            </a:r>
            <a:r>
              <a:rPr lang="it-IT" sz="2400" b="1" dirty="0" err="1" smtClean="0"/>
              <a:t>purchè</a:t>
            </a:r>
            <a:r>
              <a:rPr lang="it-IT" sz="2400" b="1" dirty="0" smtClean="0"/>
              <a:t> residenti in Italia, sia verso privati senza partita IVA.</a:t>
            </a:r>
          </a:p>
          <a:p>
            <a:r>
              <a:rPr lang="it-IT" sz="2400" b="1" dirty="0" smtClean="0"/>
              <a:t>Sono, </a:t>
            </a:r>
            <a:r>
              <a:rPr lang="it-IT" sz="2400" b="1" u="sng" dirty="0" smtClean="0"/>
              <a:t>al momento</a:t>
            </a:r>
            <a:r>
              <a:rPr lang="it-IT" sz="2400" b="1" dirty="0" smtClean="0"/>
              <a:t>, esonerati ad emettere </a:t>
            </a:r>
            <a:r>
              <a:rPr lang="it-IT" sz="2400" b="1" u="sng" dirty="0" smtClean="0"/>
              <a:t>esclusivamente</a:t>
            </a:r>
            <a:r>
              <a:rPr lang="it-IT" sz="2400" b="1" dirty="0" smtClean="0"/>
              <a:t> fatture elettroniche i soggetti IVA in «regime di vantaggio» e «regime forfettario».</a:t>
            </a:r>
          </a:p>
          <a:p>
            <a:r>
              <a:rPr lang="it-IT" sz="2400" dirty="0" smtClean="0"/>
              <a:t>La cessione di beni e le prestazioni rese da soggetti subappaltatori di servizi e forniture nell’ambito di appalti della PA sono obbligati alla fatturazione elettronica dal 1° luglio 2018  </a:t>
            </a:r>
          </a:p>
          <a:p>
            <a:pPr marL="0" indent="0">
              <a:buNone/>
            </a:pP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84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Come si fanno le fatture elettroniche?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7028" cy="3655632"/>
          </a:xfrm>
        </p:spPr>
        <p:txBody>
          <a:bodyPr>
            <a:normAutofit fontScale="92500"/>
          </a:bodyPr>
          <a:lstStyle/>
          <a:p>
            <a:r>
              <a:rPr lang="it-IT" sz="2400" dirty="0" smtClean="0"/>
              <a:t>Potremo continuare ad usare </a:t>
            </a:r>
            <a:r>
              <a:rPr lang="it-IT" sz="2400" u="sng" dirty="0" smtClean="0"/>
              <a:t>quasi tutti </a:t>
            </a:r>
            <a:r>
              <a:rPr lang="it-IT" sz="2400" dirty="0" smtClean="0"/>
              <a:t>i sistemi elettronici attuali, tipo Word, Excel, programmi dedicati, ma dovremo avere un convertitore in «XML ministeriale»</a:t>
            </a:r>
          </a:p>
          <a:p>
            <a:r>
              <a:rPr lang="it-IT" sz="2400" dirty="0" smtClean="0"/>
              <a:t>Potremo anche caricare direttamente la fattura in un sistema già impostato «XML ministeriale» e salvarci una copia PDF</a:t>
            </a:r>
          </a:p>
          <a:p>
            <a:endParaRPr lang="it-IT" sz="2400" dirty="0"/>
          </a:p>
          <a:p>
            <a:r>
              <a:rPr lang="it-IT" sz="2400" dirty="0" smtClean="0"/>
              <a:t>Chi già utilizza un sistema di emissione delle fatture elettroniche «XML ministeriale», può continuare ad usarlo </a:t>
            </a:r>
            <a:r>
              <a:rPr lang="it-IT" sz="2400" u="sng" dirty="0" err="1" smtClean="0"/>
              <a:t>purchè</a:t>
            </a:r>
            <a:r>
              <a:rPr lang="it-IT" sz="2400" u="sng" dirty="0" smtClean="0"/>
              <a:t> conformato all’emissione verso PRIVATI</a:t>
            </a:r>
            <a:r>
              <a:rPr lang="it-IT" sz="2400" dirty="0" smtClean="0"/>
              <a:t>, e con alcune avvertenze…. Le vedremo.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84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269206" cy="728480"/>
          </a:xfrm>
        </p:spPr>
        <p:txBody>
          <a:bodyPr/>
          <a:lstStyle/>
          <a:p>
            <a:r>
              <a:rPr lang="it-IT" b="1" dirty="0" smtClean="0"/>
              <a:t>Tempistica della fatture attive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1049" y="2361063"/>
            <a:ext cx="10731058" cy="4135272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La tempistica di emissione teoricamente non cambia rispetto all’attuale:</a:t>
            </a:r>
          </a:p>
          <a:p>
            <a:pPr marL="457200" indent="-457200">
              <a:buFont typeface="+mj-lt"/>
              <a:buAutoNum type="alphaLcPeriod"/>
            </a:pPr>
            <a:r>
              <a:rPr lang="it-IT" sz="2000" dirty="0" smtClean="0"/>
              <a:t>Il giorno stesso del pagamento del saldo o dell’acconto</a:t>
            </a:r>
          </a:p>
          <a:p>
            <a:pPr marL="457200" indent="-457200">
              <a:buFont typeface="+mj-lt"/>
              <a:buAutoNum type="alphaLcPeriod"/>
            </a:pPr>
            <a:r>
              <a:rPr lang="it-IT" sz="2000" dirty="0" smtClean="0"/>
              <a:t>Il giorno stesso dell’invio della fornitura in caso di fattura/d.d.t.</a:t>
            </a:r>
          </a:p>
          <a:p>
            <a:pPr marL="457200" indent="-457200">
              <a:buFont typeface="+mj-lt"/>
              <a:buAutoNum type="alphaLcPeriod"/>
            </a:pPr>
            <a:r>
              <a:rPr lang="it-IT" sz="2000" dirty="0" smtClean="0"/>
              <a:t>Entro il giorno 15 del mese successivo quando fattura riepilogativa di più d.d.t.</a:t>
            </a:r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b="1" dirty="0"/>
              <a:t>Circ. 2.7.2018 n. 13</a:t>
            </a:r>
          </a:p>
          <a:p>
            <a:pPr marL="0" indent="0">
              <a:buNone/>
            </a:pPr>
            <a:r>
              <a:rPr lang="it-IT" sz="2000" dirty="0"/>
              <a:t>"(... ) in fase di prima applicazione delle nuove disposizioni (... ) si ritiene che il file fattura, predisposto nel rispetto delle regole tecniche (... ) ed inviato con un minimo ritardo, comunque tale da non pregiudicare la corretta liquidazione dell'imposta, costituisca violazione non punibile( ... )".</a:t>
            </a:r>
          </a:p>
          <a:p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Data effettuazione delle operazioni</a:t>
            </a:r>
            <a:endParaRPr lang="it-IT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947" y="0"/>
            <a:ext cx="359695" cy="3596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65670" r="18375" b="-27262"/>
          <a:stretch/>
        </p:blipFill>
        <p:spPr>
          <a:xfrm>
            <a:off x="3425588" y="5186148"/>
            <a:ext cx="3330054" cy="422398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37" y="1784875"/>
            <a:ext cx="5459243" cy="47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269206" cy="728480"/>
          </a:xfrm>
        </p:spPr>
        <p:txBody>
          <a:bodyPr/>
          <a:lstStyle/>
          <a:p>
            <a:r>
              <a:rPr lang="it-IT" b="1" dirty="0" smtClean="0"/>
              <a:t>Tempistica della fatture attive e passive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1049" y="2361063"/>
            <a:ext cx="10731058" cy="413527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La DATA DI EMISSIONE </a:t>
            </a:r>
            <a:r>
              <a:rPr lang="it-IT" dirty="0"/>
              <a:t>della fattura elettronica </a:t>
            </a:r>
            <a:r>
              <a:rPr lang="it-IT" b="1" dirty="0"/>
              <a:t>è la </a:t>
            </a:r>
            <a:r>
              <a:rPr lang="it-IT" b="1" dirty="0" smtClean="0"/>
              <a:t>data riportata nel documento</a:t>
            </a:r>
            <a:r>
              <a:rPr lang="it-IT" dirty="0" smtClean="0"/>
              <a:t>, trascritta </a:t>
            </a:r>
            <a:r>
              <a:rPr lang="it-IT" dirty="0"/>
              <a:t>nel campo &lt;Data&gt; della sezione &lt;</a:t>
            </a:r>
            <a:r>
              <a:rPr lang="it-IT" dirty="0" err="1"/>
              <a:t>DatiGenerali</a:t>
            </a:r>
            <a:r>
              <a:rPr lang="it-IT" dirty="0" smtClean="0"/>
              <a:t>&gt;.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u="sng" dirty="0" smtClean="0"/>
              <a:t>La fattura elettronica scartata da </a:t>
            </a:r>
            <a:r>
              <a:rPr lang="it-IT" b="1" u="sng" dirty="0" err="1" smtClean="0"/>
              <a:t>SdI</a:t>
            </a:r>
            <a:r>
              <a:rPr lang="it-IT" b="1" u="sng" dirty="0" smtClean="0"/>
              <a:t> si dà per non emessa</a:t>
            </a:r>
            <a:r>
              <a:rPr lang="it-IT" b="1" dirty="0" smtClean="0"/>
              <a:t>.</a:t>
            </a:r>
          </a:p>
          <a:p>
            <a:endParaRPr lang="it-IT" b="1" dirty="0"/>
          </a:p>
          <a:p>
            <a:r>
              <a:rPr lang="it-IT" b="1" dirty="0"/>
              <a:t>La DATA DI RICEZIONE </a:t>
            </a:r>
            <a:r>
              <a:rPr lang="it-IT" dirty="0"/>
              <a:t>della fattura elettronica è:</a:t>
            </a:r>
          </a:p>
          <a:p>
            <a:pPr>
              <a:buFont typeface="+mj-lt"/>
              <a:buAutoNum type="alphaLcParenR"/>
            </a:pPr>
            <a:r>
              <a:rPr lang="it-IT" b="1" dirty="0" smtClean="0"/>
              <a:t>la </a:t>
            </a:r>
            <a:r>
              <a:rPr lang="it-IT" b="1" dirty="0"/>
              <a:t>data attestata al destinatario dai canali telematici di </a:t>
            </a:r>
            <a:r>
              <a:rPr lang="it-IT" b="1" dirty="0" smtClean="0"/>
              <a:t>ricezione </a:t>
            </a:r>
            <a:r>
              <a:rPr lang="it-IT" dirty="0" smtClean="0"/>
              <a:t>(PEC, piattaforma, …);</a:t>
            </a:r>
          </a:p>
          <a:p>
            <a:pPr>
              <a:buFont typeface="+mj-lt"/>
              <a:buAutoNum type="alphaLcParenR"/>
            </a:pPr>
            <a:r>
              <a:rPr lang="it-IT" dirty="0" smtClean="0"/>
              <a:t>in </a:t>
            </a:r>
            <a:r>
              <a:rPr lang="it-IT" dirty="0"/>
              <a:t>caso di messa a disposizione nell'area riservata del sito dell'Agenzia delle Entrate a consumatori finali, regime di vantaggio e forfettario, produttori agricoli, la data di ricezione è la "data di messa a disposizione</a:t>
            </a:r>
            <a:r>
              <a:rPr lang="it-IT" dirty="0" smtClean="0"/>
              <a:t>";</a:t>
            </a:r>
          </a:p>
          <a:p>
            <a:pPr>
              <a:buFont typeface="+mj-lt"/>
              <a:buAutoNum type="alphaLcParenR"/>
            </a:pPr>
            <a:r>
              <a:rPr lang="it-IT" b="1" dirty="0" smtClean="0"/>
              <a:t>in </a:t>
            </a:r>
            <a:r>
              <a:rPr lang="it-IT" b="1" dirty="0"/>
              <a:t>caso di messa a disposizione nell'area riservata del sito dell'Agenzia delle Entrate per impossibilità alla consegna, la data di ricezione è la "data di presa visione</a:t>
            </a:r>
            <a:r>
              <a:rPr lang="it-IT" dirty="0"/>
              <a:t>", ed il </a:t>
            </a:r>
            <a:r>
              <a:rPr lang="it-IT" dirty="0" err="1"/>
              <a:t>Sdl</a:t>
            </a:r>
            <a:r>
              <a:rPr lang="it-IT" dirty="0"/>
              <a:t> comunica al cedente/prestatore la suddetta data.</a:t>
            </a:r>
          </a:p>
          <a:p>
            <a:endParaRPr lang="it-IT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Cosa occorre predisporre per la FE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139" y="0"/>
            <a:ext cx="359695" cy="359695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154954" y="2603500"/>
            <a:ext cx="8761413" cy="365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159098" y="2421228"/>
            <a:ext cx="9811735" cy="4134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600" dirty="0" smtClean="0"/>
              <a:t>Tutti i soggetti con partita IVA dovranno dotarsi di una PEC e/o di un codice destinatario </a:t>
            </a:r>
            <a:r>
              <a:rPr lang="it-IT" sz="2600" i="1" dirty="0" smtClean="0"/>
              <a:t>o codice univoco</a:t>
            </a:r>
            <a:r>
              <a:rPr lang="it-IT" sz="2600" dirty="0" smtClean="0"/>
              <a:t>.</a:t>
            </a:r>
          </a:p>
          <a:p>
            <a:r>
              <a:rPr lang="it-IT" sz="2600" dirty="0" smtClean="0"/>
              <a:t>PEC: si consiglia di aprire una PEC dedicata</a:t>
            </a:r>
          </a:p>
          <a:p>
            <a:r>
              <a:rPr lang="it-IT" sz="2600" dirty="0" smtClean="0"/>
              <a:t>CODICE DESTINATARIO: ci si registra nella sezione «Fatture e corrispettivi» del sito WEB dell’Agenzia delle Entrate</a:t>
            </a:r>
          </a:p>
          <a:p>
            <a:r>
              <a:rPr lang="it-IT" sz="2600" i="1" dirty="0" smtClean="0"/>
              <a:t>Esiste l’alternativa del CODICE UNIVOCO per piattaforme accreditate</a:t>
            </a:r>
          </a:p>
          <a:p>
            <a:pPr marL="0" indent="0">
              <a:buNone/>
            </a:pPr>
            <a:r>
              <a:rPr lang="it-IT" sz="2400" i="1" dirty="0" smtClean="0"/>
              <a:t>Noi potremo provvedere alla registrazione per ottenere il codice Destinatario, con apposita delega; altrimenti in autonomia, previo accreditamento per ottenere il PIN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032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Contenuti particolari della FE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499"/>
            <a:ext cx="10022562" cy="3742709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/>
              <a:t>Quanto previsto dall’art.21 e 21-bis anche nel caso di versione semplificata</a:t>
            </a:r>
          </a:p>
          <a:p>
            <a:r>
              <a:rPr lang="it-IT" sz="2400" b="1" dirty="0"/>
              <a:t>Codice destinatario </a:t>
            </a:r>
            <a:r>
              <a:rPr lang="it-IT" sz="2400" dirty="0"/>
              <a:t>composto di 7 cifre, identifica il canale scelto dal cessionario committente</a:t>
            </a:r>
          </a:p>
          <a:p>
            <a:r>
              <a:rPr lang="it-IT" sz="2400" b="1" dirty="0"/>
              <a:t>Codice Regime fiscale cedente fornitore</a:t>
            </a:r>
            <a:r>
              <a:rPr lang="it-IT" sz="2400" dirty="0"/>
              <a:t>, ad esempio RF01 = ordinario, RF02 = contribuenti minimi</a:t>
            </a:r>
          </a:p>
          <a:p>
            <a:r>
              <a:rPr lang="it-IT" sz="2400" b="1" dirty="0"/>
              <a:t>Tipo Documento</a:t>
            </a:r>
            <a:r>
              <a:rPr lang="it-IT" sz="2400" dirty="0"/>
              <a:t>: ad esempio TD01 = fattura, TD02 Acconto/anticipo su fattura… TD20 autofattura</a:t>
            </a:r>
          </a:p>
          <a:p>
            <a:r>
              <a:rPr lang="it-IT" sz="2400" b="1" dirty="0"/>
              <a:t>Codici che indicano operazioni senza IVA</a:t>
            </a:r>
            <a:r>
              <a:rPr lang="it-IT" sz="2400" dirty="0"/>
              <a:t>: ad esempio N1 = esclusa art. 15, N2 = non soggetta, ecc.</a:t>
            </a:r>
          </a:p>
          <a:p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184" y="0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1700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Sala riunioni ione</vt:lpstr>
      <vt:lpstr>Fatturazione elettronica un obbligo che diventa opportunità… volendo </vt:lpstr>
      <vt:lpstr>Non è di carta, ma com’è?</vt:lpstr>
      <vt:lpstr>Chi è obbligato e chi è esentato</vt:lpstr>
      <vt:lpstr>Come si fanno le fatture elettroniche?</vt:lpstr>
      <vt:lpstr>Tempistica della fatture attive</vt:lpstr>
      <vt:lpstr>Data effettuazione delle operazioni</vt:lpstr>
      <vt:lpstr>Tempistica della fatture attive e passive</vt:lpstr>
      <vt:lpstr>Cosa occorre predisporre per la FE</vt:lpstr>
      <vt:lpstr>Contenuti particolari della FE</vt:lpstr>
      <vt:lpstr>RIASSUMENDO</vt:lpstr>
      <vt:lpstr>Come funziona la trasmissione delle FE</vt:lpstr>
      <vt:lpstr>Casistica principale        prima parte</vt:lpstr>
      <vt:lpstr>Casistica principale        seconda parte</vt:lpstr>
      <vt:lpstr>Modalità operative cliente / studio</vt:lpstr>
      <vt:lpstr>Modalità operative cliente / studio</vt:lpstr>
      <vt:lpstr>Modalità operative cliente / studio</vt:lpstr>
      <vt:lpstr>Servizi messi a disposizione dall’Agenzia E. tutti gratuiti</vt:lpstr>
      <vt:lpstr>Semplificazioni amministrative e contabili</vt:lpstr>
      <vt:lpstr>Le nostre proposte operative</vt:lpstr>
      <vt:lpstr>OPPORTUNITA’</vt:lpstr>
      <vt:lpstr>Come andrà a finire?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Fatturazione elettronica un obbligo che diventa opportunità… volendo</dc:title>
  <dc:creator>Vittorio Molinari</dc:creator>
  <cp:lastModifiedBy>Vittorio Molinari</cp:lastModifiedBy>
  <cp:revision>49</cp:revision>
  <cp:lastPrinted>2018-11-01T19:58:03Z</cp:lastPrinted>
  <dcterms:created xsi:type="dcterms:W3CDTF">2018-10-28T18:13:44Z</dcterms:created>
  <dcterms:modified xsi:type="dcterms:W3CDTF">2018-11-01T20:13:08Z</dcterms:modified>
</cp:coreProperties>
</file>